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66" r:id="rId4"/>
    <p:sldId id="284" r:id="rId5"/>
    <p:sldId id="286" r:id="rId6"/>
    <p:sldId id="285" r:id="rId7"/>
    <p:sldId id="282" r:id="rId8"/>
    <p:sldId id="260" r:id="rId9"/>
    <p:sldId id="267" r:id="rId10"/>
    <p:sldId id="269" r:id="rId11"/>
    <p:sldId id="270" r:id="rId12"/>
    <p:sldId id="271" r:id="rId13"/>
    <p:sldId id="268" r:id="rId14"/>
    <p:sldId id="272" r:id="rId15"/>
    <p:sldId id="274" r:id="rId16"/>
    <p:sldId id="273" r:id="rId17"/>
    <p:sldId id="262" r:id="rId18"/>
    <p:sldId id="275" r:id="rId19"/>
    <p:sldId id="261" r:id="rId20"/>
    <p:sldId id="278" r:id="rId21"/>
    <p:sldId id="279"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6" d="100"/>
          <a:sy n="76"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11/11/2019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11/11/2019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bcd.org/european-court-of-justice-decides-in-favor-of-european-parliament-in-cod-cas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TXT/HTML/?uri=CELEX:12016M/TXT&amp;from=EN#ntr2-C_2016202EN.01000101-E000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dirty="0">
                <a:solidFill>
                  <a:schemeClr val="accent4">
                    <a:lumMod val="75000"/>
                  </a:schemeClr>
                </a:solidFill>
              </a:rPr>
              <a:t>FACULTY OF INTERNATIONAL AND EUROPEAN STUDIES</a:t>
            </a:r>
          </a:p>
          <a:p>
            <a:endParaRPr lang="en-US" b="1" i="1" u="sng" dirty="0">
              <a:solidFill>
                <a:schemeClr val="accent4">
                  <a:lumMod val="75000"/>
                </a:schemeClr>
              </a:solidFill>
            </a:endParaRPr>
          </a:p>
          <a:p>
            <a:r>
              <a:rPr lang="en-US" b="1" i="1" u="sng" dirty="0">
                <a:solidFill>
                  <a:schemeClr val="accent4">
                    <a:lumMod val="75000"/>
                  </a:schemeClr>
                </a:solidFill>
              </a:rPr>
              <a:t>The EU Legal System of the EU</a:t>
            </a:r>
          </a:p>
          <a:p>
            <a:r>
              <a:rPr lang="en-US" b="1" i="1" u="sng" dirty="0" smtClean="0">
                <a:solidFill>
                  <a:schemeClr val="accent4">
                    <a:lumMod val="75000"/>
                  </a:schemeClr>
                </a:solidFill>
              </a:rPr>
              <a:t>INITB13</a:t>
            </a:r>
            <a:r>
              <a:rPr lang="hu-HU" b="1" i="1" u="sng" dirty="0" smtClean="0">
                <a:solidFill>
                  <a:schemeClr val="accent4">
                    <a:lumMod val="75000"/>
                  </a:schemeClr>
                </a:solidFill>
              </a:rPr>
              <a:t>3</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23.09.2019</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r>
              <a:rPr lang="en-US" sz="26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a:t>
            </a:r>
            <a:r>
              <a:rPr lang="en-US" sz="2000" b="1" dirty="0">
                <a:solidFill>
                  <a:schemeClr val="accent4">
                    <a:lumMod val="75000"/>
                  </a:schemeClr>
                </a:solidFill>
              </a:rPr>
              <a:t>ordinary legislative </a:t>
            </a:r>
            <a:r>
              <a:rPr lang="en-US" sz="2000" dirty="0">
                <a:solidFill>
                  <a:schemeClr val="accent4">
                    <a:lumMod val="75000"/>
                  </a:schemeClr>
                </a:solidFill>
              </a:rPr>
              <a:t>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r>
              <a:rPr lang="en-US" sz="2900" b="1" u="sng" dirty="0">
                <a:solidFill>
                  <a:schemeClr val="accent4">
                    <a:lumMod val="75000"/>
                  </a:schemeClr>
                </a:solidFill>
              </a:rPr>
              <a:t>The Competences of the EU and the MS</a:t>
            </a:r>
          </a:p>
          <a:p>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a:t>
            </a:r>
            <a:r>
              <a:rPr lang="en-US" sz="2000" b="1" dirty="0">
                <a:solidFill>
                  <a:schemeClr val="accent2">
                    <a:lumMod val="75000"/>
                  </a:schemeClr>
                </a:solidFill>
              </a:rPr>
              <a:t>exclusive competence </a:t>
            </a:r>
            <a:r>
              <a:rPr lang="en-US" sz="2000" dirty="0">
                <a:solidFill>
                  <a:schemeClr val="accent4">
                    <a:lumMod val="75000"/>
                  </a:schemeClr>
                </a:solidFill>
              </a:rPr>
              <a:t>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a:t>
            </a:r>
            <a:r>
              <a:rPr lang="en-US" sz="2000" b="1" dirty="0">
                <a:solidFill>
                  <a:schemeClr val="accent2">
                    <a:lumMod val="75000"/>
                  </a:schemeClr>
                </a:solidFill>
              </a:rPr>
              <a:t>competence shared with the Member States </a:t>
            </a:r>
            <a:r>
              <a:rPr lang="en-US" sz="2000" dirty="0">
                <a:solidFill>
                  <a:schemeClr val="accent4">
                    <a:lumMod val="75000"/>
                  </a:schemeClr>
                </a:solidFill>
              </a:rPr>
              <a:t>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r>
              <a:rPr lang="en-US" sz="2000" b="1" u="sng" dirty="0">
                <a:solidFill>
                  <a:schemeClr val="accent2">
                    <a:lumMod val="75000"/>
                  </a:schemeClr>
                </a:solidFill>
              </a:rPr>
              <a:t>The Competences of the EU and the MS</a:t>
            </a: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a:t>
            </a:r>
            <a:r>
              <a:rPr lang="en-US" sz="2000" b="1" dirty="0">
                <a:solidFill>
                  <a:schemeClr val="accent2">
                    <a:lumMod val="75000"/>
                  </a:schemeClr>
                </a:solidFill>
              </a:rPr>
              <a:t>Union shall have exclusive competence </a:t>
            </a:r>
            <a:r>
              <a:rPr lang="en-US" sz="2000" b="1" dirty="0">
                <a:solidFill>
                  <a:schemeClr val="accent4">
                    <a:lumMod val="75000"/>
                  </a:schemeClr>
                </a:solidFill>
              </a:rPr>
              <a:t>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a:t>
            </a:r>
            <a:r>
              <a:rPr lang="en-US" sz="2000" b="1" dirty="0">
                <a:solidFill>
                  <a:schemeClr val="accent2">
                    <a:lumMod val="75000"/>
                  </a:schemeClr>
                </a:solidFill>
              </a:rPr>
              <a:t>Union shall share competence with the Member States</a:t>
            </a:r>
            <a:r>
              <a:rPr lang="en-US" sz="2000" dirty="0">
                <a:solidFill>
                  <a:schemeClr val="accent4">
                    <a:lumMod val="75000"/>
                  </a:schemeClr>
                </a:solidFill>
              </a:rPr>
              <a:t>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Public Law of the European Union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The European Parliament</a:t>
            </a:r>
          </a:p>
        </p:txBody>
      </p:sp>
    </p:spTree>
    <p:extLst>
      <p:ext uri="{BB962C8B-B14F-4D97-AF65-F5344CB8AC3E}">
        <p14:creationId xmlns:p14="http://schemas.microsoft.com/office/powerpoint/2010/main" val="25520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the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a:p>
            <a:pPr algn="just"/>
            <a:r>
              <a:rPr lang="en-US" b="1" dirty="0">
                <a:solidFill>
                  <a:schemeClr val="accent4">
                    <a:lumMod val="75000"/>
                  </a:schemeClr>
                </a:solidFill>
              </a:rPr>
              <a:t>since 17 January 2017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183569"/>
            <a:ext cx="10357449" cy="2333167"/>
          </a:xfrm>
        </p:spPr>
        <p:txBody>
          <a:bodyPr>
            <a:normAutofit/>
          </a:bodyPr>
          <a:lstStyle/>
          <a:p>
            <a:r>
              <a:rPr lang="en-US" b="1" dirty="0">
                <a:solidFill>
                  <a:schemeClr val="accent4">
                    <a:lumMod val="75000"/>
                  </a:schemeClr>
                </a:solidFill>
              </a:rPr>
              <a:t>Repeating of last two weeks:</a:t>
            </a:r>
          </a:p>
          <a:p>
            <a:pPr algn="just"/>
            <a:r>
              <a:rPr lang="en-US" dirty="0">
                <a:solidFill>
                  <a:schemeClr val="accent4">
                    <a:lumMod val="75000"/>
                  </a:schemeClr>
                </a:solidFill>
              </a:rPr>
              <a:t>- Can you remember how to define the term “law”?</a:t>
            </a:r>
          </a:p>
          <a:p>
            <a:pPr marL="342900" indent="-342900" algn="just">
              <a:buFontTx/>
              <a:buChar char="-"/>
            </a:pPr>
            <a:r>
              <a:rPr lang="en-US" dirty="0">
                <a:solidFill>
                  <a:schemeClr val="accent4">
                    <a:lumMod val="75000"/>
                  </a:schemeClr>
                </a:solidFill>
              </a:rPr>
              <a:t>What covers the term </a:t>
            </a:r>
            <a:r>
              <a:rPr lang="en-US" i="1" dirty="0">
                <a:solidFill>
                  <a:schemeClr val="accent4">
                    <a:lumMod val="75000"/>
                  </a:schemeClr>
                </a:solidFill>
              </a:rPr>
              <a:t>sui generis </a:t>
            </a:r>
            <a:r>
              <a:rPr lang="en-US" dirty="0">
                <a:solidFill>
                  <a:schemeClr val="accent4">
                    <a:lumMod val="75000"/>
                  </a:schemeClr>
                </a:solidFill>
              </a:rPr>
              <a:t>regarding the EU law and with what other laws must EU law be compared with? </a:t>
            </a:r>
          </a:p>
          <a:p>
            <a:pPr marL="342900" indent="-342900" algn="just">
              <a:buFontTx/>
              <a:buChar char="-"/>
            </a:pPr>
            <a:r>
              <a:rPr lang="en-US" dirty="0">
                <a:solidFill>
                  <a:schemeClr val="accent4">
                    <a:lumMod val="75000"/>
                  </a:schemeClr>
                </a:solidFill>
              </a:rPr>
              <a:t>Which are the sources of EU law?</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94576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r>
              <a:rPr lang="en-US" b="1" dirty="0">
                <a:solidFill>
                  <a:schemeClr val="accent2">
                    <a:lumMod val="75000"/>
                  </a:schemeClr>
                </a:solidFill>
              </a:rPr>
              <a:t>Cases related to competences of </a:t>
            </a:r>
            <a:r>
              <a:rPr lang="hu-HU" b="1" dirty="0" err="1" smtClean="0">
                <a:solidFill>
                  <a:schemeClr val="accent2">
                    <a:lumMod val="75000"/>
                  </a:schemeClr>
                </a:solidFill>
              </a:rPr>
              <a:t>the</a:t>
            </a:r>
            <a:r>
              <a:rPr lang="hu-HU" b="1" dirty="0" smtClean="0">
                <a:solidFill>
                  <a:schemeClr val="accent2">
                    <a:lumMod val="75000"/>
                  </a:schemeClr>
                </a:solidFill>
              </a:rPr>
              <a:t> </a:t>
            </a:r>
            <a:r>
              <a:rPr lang="en-US" b="1" dirty="0" smtClean="0">
                <a:solidFill>
                  <a:schemeClr val="accent2">
                    <a:lumMod val="75000"/>
                  </a:schemeClr>
                </a:solidFill>
              </a:rPr>
              <a:t>EP </a:t>
            </a:r>
            <a:r>
              <a:rPr lang="en-US" b="1" dirty="0">
                <a:solidFill>
                  <a:schemeClr val="accent2">
                    <a:lumMod val="75000"/>
                  </a:schemeClr>
                </a:solidFill>
              </a:rPr>
              <a:t>related to other EU Institutions and Member States</a:t>
            </a:r>
          </a:p>
          <a:p>
            <a:pPr algn="just"/>
            <a:r>
              <a:rPr lang="en-US" b="1" dirty="0">
                <a:solidFill>
                  <a:schemeClr val="accent4">
                    <a:lumMod val="75000"/>
                  </a:schemeClr>
                </a:solidFill>
              </a:rPr>
              <a:t>European Court of Justice decides in favor of European Parliament in cod case between Council and EP</a:t>
            </a:r>
          </a:p>
          <a:p>
            <a:pPr algn="just"/>
            <a:endParaRPr lang="en-US" b="1" dirty="0">
              <a:solidFill>
                <a:schemeClr val="accent4">
                  <a:lumMod val="75000"/>
                </a:schemeClr>
              </a:solidFill>
            </a:endParaRPr>
          </a:p>
          <a:p>
            <a:pPr algn="just"/>
            <a:r>
              <a:rPr lang="en-US" b="1" dirty="0">
                <a:solidFill>
                  <a:schemeClr val="accent4">
                    <a:lumMod val="75000"/>
                  </a:schemeClr>
                </a:solidFill>
                <a:hlinkClick r:id="rId3"/>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r>
              <a:rPr lang="en-US" b="1" dirty="0">
                <a:solidFill>
                  <a:schemeClr val="accent2">
                    <a:lumMod val="75000"/>
                  </a:schemeClr>
                </a:solidFill>
              </a:rPr>
              <a:t>Cases related to competences of EP related to other EU Institutions and Member States</a:t>
            </a:r>
          </a:p>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85000" lnSpcReduction="10000"/>
          </a:bodyPr>
          <a:lstStyle/>
          <a:p>
            <a:r>
              <a:rPr lang="en-US" b="1" dirty="0">
                <a:solidFill>
                  <a:schemeClr val="accent4">
                    <a:lumMod val="75000"/>
                  </a:schemeClr>
                </a:solidFill>
              </a:rPr>
              <a:t>Sui generis nature of EU Law</a:t>
            </a:r>
          </a:p>
          <a:p>
            <a:pPr algn="just"/>
            <a:r>
              <a:rPr lang="en-US" dirty="0">
                <a:solidFill>
                  <a:schemeClr val="accent4">
                    <a:lumMod val="75000"/>
                  </a:schemeClr>
                </a:solidFill>
              </a:rPr>
              <a:t>The EU has a legal system and law of its own (</a:t>
            </a:r>
            <a:r>
              <a:rPr lang="en-US" i="1" dirty="0">
                <a:solidFill>
                  <a:schemeClr val="accent4">
                    <a:lumMod val="75000"/>
                  </a:schemeClr>
                </a:solidFill>
              </a:rPr>
              <a:t>sui generis</a:t>
            </a:r>
            <a:r>
              <a:rPr lang="en-US" dirty="0">
                <a:solidFill>
                  <a:schemeClr val="accent4">
                    <a:lumMod val="75000"/>
                  </a:schemeClr>
                </a:solidFill>
              </a:rPr>
              <a:t>) - the main rules and principles are laid down in the founding Treaties. The EU can adopt legal and legislative acts, which the Member States have to respect and to apply.</a:t>
            </a:r>
          </a:p>
          <a:p>
            <a:pPr algn="just"/>
            <a:r>
              <a:rPr lang="en-US" dirty="0">
                <a:solidFill>
                  <a:schemeClr val="accent4">
                    <a:lumMod val="75000"/>
                  </a:schemeClr>
                </a:solidFill>
              </a:rPr>
              <a:t>Compared to that, other organizations have much less law setting capacities:</a:t>
            </a:r>
          </a:p>
          <a:p>
            <a:pPr algn="just"/>
            <a:r>
              <a:rPr lang="en-US" dirty="0">
                <a:solidFill>
                  <a:schemeClr val="accent4">
                    <a:lumMod val="75000"/>
                  </a:schemeClr>
                </a:solidFill>
              </a:rPr>
              <a:t>Articles </a:t>
            </a:r>
            <a:r>
              <a:rPr lang="en-US" b="1" dirty="0">
                <a:solidFill>
                  <a:schemeClr val="accent4">
                    <a:lumMod val="75000"/>
                  </a:schemeClr>
                </a:solidFill>
              </a:rPr>
              <a:t>10 and 14 of the UN Charter refer to General Assembly resolutions as "recommendations„ </a:t>
            </a:r>
            <a:r>
              <a:rPr lang="en-US" dirty="0">
                <a:solidFill>
                  <a:schemeClr val="accent4">
                    <a:lumMod val="75000"/>
                  </a:schemeClr>
                </a:solidFill>
              </a:rPr>
              <a:t>however, they have impact on interpretation of legally binding sources of IPL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3155321"/>
          </a:xfrm>
        </p:spPr>
        <p:txBody>
          <a:bodyPr>
            <a:normAutofit/>
          </a:bodyPr>
          <a:lstStyle/>
          <a:p>
            <a:r>
              <a:rPr lang="en-US" b="1" u="sng" dirty="0">
                <a:solidFill>
                  <a:schemeClr val="accent4">
                    <a:lumMod val="75000"/>
                  </a:schemeClr>
                </a:solidFill>
              </a:rPr>
              <a:t>Some more key terms</a:t>
            </a:r>
          </a:p>
          <a:p>
            <a:pPr algn="just"/>
            <a:endParaRPr lang="en-US" dirty="0">
              <a:solidFill>
                <a:schemeClr val="accent4">
                  <a:lumMod val="75000"/>
                </a:schemeClr>
              </a:solidFill>
            </a:endParaRPr>
          </a:p>
          <a:p>
            <a:pPr algn="just"/>
            <a:r>
              <a:rPr lang="en-US" dirty="0">
                <a:solidFill>
                  <a:schemeClr val="accent4">
                    <a:lumMod val="75000"/>
                  </a:schemeClr>
                </a:solidFill>
              </a:rPr>
              <a:t>How would you define European Integration?</a:t>
            </a:r>
          </a:p>
          <a:p>
            <a:pPr algn="just"/>
            <a:r>
              <a:rPr lang="en-US" dirty="0">
                <a:solidFill>
                  <a:schemeClr val="accent4">
                    <a:lumMod val="75000"/>
                  </a:schemeClr>
                </a:solidFill>
              </a:rPr>
              <a:t>What do you think means “supranational” and “intergovernmental” in this regard?</a:t>
            </a:r>
          </a:p>
          <a:p>
            <a:pPr algn="just"/>
            <a:r>
              <a:rPr lang="en-US" dirty="0">
                <a:solidFill>
                  <a:schemeClr val="accent4">
                    <a:lumMod val="75000"/>
                  </a:schemeClr>
                </a:solidFill>
              </a:rPr>
              <a:t>What do you think means “deepening” and “widening” related to European Integration?</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51117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85000" lnSpcReduction="20000"/>
          </a:bodyPr>
          <a:lstStyle/>
          <a:p>
            <a:r>
              <a:rPr lang="en-US" b="1" u="sng" dirty="0">
                <a:solidFill>
                  <a:schemeClr val="accent4">
                    <a:lumMod val="75000"/>
                  </a:schemeClr>
                </a:solidFill>
              </a:rPr>
              <a:t>Some more key terms a helpful provision of the TEU</a:t>
            </a:r>
          </a:p>
          <a:p>
            <a:endParaRPr lang="en-US" b="1" u="sng" dirty="0">
              <a:solidFill>
                <a:schemeClr val="accent4">
                  <a:lumMod val="75000"/>
                </a:schemeClr>
              </a:solidFill>
            </a:endParaRPr>
          </a:p>
          <a:p>
            <a:pPr algn="l"/>
            <a:r>
              <a:rPr lang="en-US" b="1" dirty="0">
                <a:solidFill>
                  <a:schemeClr val="accent2">
                    <a:lumMod val="75000"/>
                  </a:schemeClr>
                </a:solidFill>
              </a:rPr>
              <a:t>“European Integration”</a:t>
            </a:r>
          </a:p>
          <a:p>
            <a:pPr algn="l"/>
            <a:r>
              <a:rPr lang="en-US" b="1" dirty="0">
                <a:solidFill>
                  <a:schemeClr val="accent2">
                    <a:lumMod val="75000"/>
                  </a:schemeClr>
                </a:solidFill>
              </a:rPr>
              <a:t>“supranational” and “intergovernmental”   </a:t>
            </a:r>
          </a:p>
          <a:p>
            <a:pPr algn="l"/>
            <a:r>
              <a:rPr lang="en-US" b="1" dirty="0">
                <a:solidFill>
                  <a:schemeClr val="accent2">
                    <a:lumMod val="75000"/>
                  </a:schemeClr>
                </a:solidFill>
              </a:rPr>
              <a:t>“deepening” and “widening”</a:t>
            </a:r>
          </a:p>
          <a:p>
            <a:r>
              <a:rPr lang="en-US" b="1" dirty="0"/>
              <a:t>TITLE I</a:t>
            </a:r>
          </a:p>
          <a:p>
            <a:r>
              <a:rPr lang="en-US" b="1" dirty="0"/>
              <a:t>COMMON PROVISIONS </a:t>
            </a:r>
          </a:p>
          <a:p>
            <a:r>
              <a:rPr lang="en-US" i="1" dirty="0"/>
              <a:t>Article 1</a:t>
            </a:r>
          </a:p>
          <a:p>
            <a:r>
              <a:rPr lang="en-US" b="1" i="1" dirty="0"/>
              <a:t>(ex Article 1 TEU)</a:t>
            </a:r>
            <a:r>
              <a:rPr lang="en-US" b="1" dirty="0"/>
              <a:t> </a:t>
            </a:r>
            <a:r>
              <a:rPr lang="en-US" b="1" dirty="0">
                <a:hlinkClick r:id="rId3"/>
              </a:rPr>
              <a:t> (</a:t>
            </a:r>
            <a:r>
              <a:rPr lang="en-US" b="1" baseline="30000" dirty="0">
                <a:hlinkClick r:id="rId3"/>
              </a:rPr>
              <a:t>2</a:t>
            </a:r>
            <a:r>
              <a:rPr lang="en-US" b="1" dirty="0">
                <a:hlinkClick r:id="rId3"/>
              </a:rPr>
              <a:t>)</a:t>
            </a:r>
            <a:r>
              <a:rPr lang="en-US" b="1" dirty="0"/>
              <a:t> </a:t>
            </a:r>
          </a:p>
          <a:p>
            <a:r>
              <a:rPr lang="en-US" dirty="0"/>
              <a:t>By this Treaty, the HIGH CONTRACTING PARTIES establish among themselves a EUROPEAN UNION, hereinafter called ‘the Union’, </a:t>
            </a:r>
            <a:r>
              <a:rPr lang="en-US" dirty="0">
                <a:solidFill>
                  <a:schemeClr val="accent2">
                    <a:lumMod val="75000"/>
                  </a:schemeClr>
                </a:solidFill>
              </a:rPr>
              <a:t>on which the Member States confer competences to attain objectives they have in common.</a:t>
            </a:r>
          </a:p>
          <a:p>
            <a:r>
              <a:rPr lang="en-US" dirty="0"/>
              <a:t>This Treaty marks a new stage in the process of creating an </a:t>
            </a:r>
            <a:r>
              <a:rPr lang="en-US" dirty="0">
                <a:solidFill>
                  <a:schemeClr val="accent2">
                    <a:lumMod val="75000"/>
                  </a:schemeClr>
                </a:solidFill>
              </a:rPr>
              <a:t>ever closer union among the peoples of Europe</a:t>
            </a:r>
            <a:r>
              <a:rPr lang="en-US" dirty="0"/>
              <a:t>, in which decisions are taken as openly as possible and as closely as possible to the citizen.</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9903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r>
              <a:rPr lang="en-US" sz="2400" b="1" u="sng" dirty="0">
                <a:solidFill>
                  <a:schemeClr val="accent4">
                    <a:lumMod val="75000"/>
                  </a:schemeClr>
                </a:solidFill>
              </a:rPr>
              <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62500" lnSpcReduction="20000"/>
          </a:bodyPr>
          <a:lstStyle/>
          <a:p>
            <a:r>
              <a:rPr lang="en-US" b="1" dirty="0">
                <a:solidFill>
                  <a:schemeClr val="accent4">
                    <a:lumMod val="75000"/>
                  </a:schemeClr>
                </a:solidFill>
              </a:rPr>
              <a:t>Some more key terms</a:t>
            </a:r>
          </a:p>
          <a:p>
            <a:pPr marL="457200" indent="-457200" algn="just">
              <a:buAutoNum type="arabicPeriod"/>
            </a:pPr>
            <a:r>
              <a:rPr lang="en-US" dirty="0">
                <a:solidFill>
                  <a:schemeClr val="accent4">
                    <a:lumMod val="75000"/>
                  </a:schemeClr>
                </a:solidFill>
              </a:rPr>
              <a:t>DEEPENING AND WIDENING</a:t>
            </a:r>
          </a:p>
          <a:p>
            <a:pPr algn="just"/>
            <a:r>
              <a:rPr lang="en-US" dirty="0">
                <a:solidFill>
                  <a:schemeClr val="accent4">
                    <a:lumMod val="75000"/>
                  </a:schemeClr>
                </a:solidFill>
              </a:rPr>
              <a:t>Deepening and widening are </a:t>
            </a:r>
            <a:r>
              <a:rPr lang="en-US" b="1" dirty="0">
                <a:solidFill>
                  <a:schemeClr val="accent4">
                    <a:lumMod val="75000"/>
                  </a:schemeClr>
                </a:solidFill>
              </a:rPr>
              <a:t>2 schools of thought as to how the EU should develop.</a:t>
            </a:r>
          </a:p>
          <a:p>
            <a:pPr algn="just"/>
            <a:r>
              <a:rPr lang="en-US" dirty="0">
                <a:solidFill>
                  <a:schemeClr val="accent4">
                    <a:lumMod val="75000"/>
                  </a:schemeClr>
                </a:solidFill>
              </a:rPr>
              <a:t>Over time, the European Union has progressively evolved into what aspires to be an ‘ever closer union’ among the peoples of Europe (Article 1 of the Treaty on European Union - TEU).</a:t>
            </a:r>
          </a:p>
          <a:p>
            <a:pPr algn="just"/>
            <a:r>
              <a:rPr lang="en-US" dirty="0">
                <a:solidFill>
                  <a:schemeClr val="accent4">
                    <a:lumMod val="75000"/>
                  </a:schemeClr>
                </a:solidFill>
              </a:rPr>
              <a:t>The notion of deepening refers to this ever closer union and is seen in the increased integration of the EU. Its clearest manifestation has been the EU's transition towards economic and monetary union (EMU) and the introduction of the single currency, the euro.</a:t>
            </a:r>
          </a:p>
          <a:p>
            <a:pPr algn="just"/>
            <a:r>
              <a:rPr lang="en-US" dirty="0">
                <a:solidFill>
                  <a:schemeClr val="accent4">
                    <a:lumMod val="75000"/>
                  </a:schemeClr>
                </a:solidFill>
              </a:rPr>
              <a:t>Proponents of widening consider that the EU should expand in terms of membership but that this membership should be looser than that desired by the deepening school. The EU has also managed to widen itself, enlarging from 15 countries in 2004 to 28 in 2013.</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54302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228508" y="2394339"/>
            <a:ext cx="9144000" cy="3782173"/>
          </a:xfrm>
        </p:spPr>
        <p:txBody>
          <a:bodyPr>
            <a:normAutofit/>
          </a:bodyPr>
          <a:lstStyle/>
          <a:p>
            <a:r>
              <a:rPr lang="en-US" u="sng" dirty="0">
                <a:solidFill>
                  <a:schemeClr val="accent4">
                    <a:lumMod val="75000"/>
                  </a:schemeClr>
                </a:solidFill>
              </a:rPr>
              <a:t>Law setting in the EU </a:t>
            </a:r>
          </a:p>
          <a:p>
            <a:pPr algn="just"/>
            <a:r>
              <a:rPr lang="en-US" b="1" dirty="0">
                <a:solidFill>
                  <a:schemeClr val="accent4">
                    <a:lumMod val="75000"/>
                  </a:schemeClr>
                </a:solidFill>
              </a:rPr>
              <a:t>The two main sources of EU law are: primary law and secondary law.</a:t>
            </a:r>
          </a:p>
          <a:p>
            <a:pPr algn="just"/>
            <a:r>
              <a:rPr lang="en-US" dirty="0">
                <a:solidFill>
                  <a:schemeClr val="accent4">
                    <a:lumMod val="75000"/>
                  </a:schemeClr>
                </a:solidFill>
              </a:rPr>
              <a:t>Primary law is constituted by treaties laying down the legal framework of the European Union. </a:t>
            </a:r>
          </a:p>
          <a:p>
            <a:pPr algn="just"/>
            <a:r>
              <a:rPr lang="en-US" dirty="0">
                <a:solidFill>
                  <a:schemeClr val="accent4">
                    <a:lumMod val="75000"/>
                  </a:schemeClr>
                </a:solidFill>
              </a:rPr>
              <a:t>Secondary law is composed of legal instruments based on these treaties, such as </a:t>
            </a:r>
            <a:r>
              <a:rPr lang="en-US" b="1" dirty="0">
                <a:solidFill>
                  <a:schemeClr val="accent4">
                    <a:lumMod val="75000"/>
                  </a:schemeClr>
                </a:solidFill>
              </a:rPr>
              <a:t>regulations, directives, decisions and agreements</a:t>
            </a:r>
            <a:r>
              <a:rPr lang="en-US" dirty="0">
                <a:solidFill>
                  <a:schemeClr val="accent4">
                    <a:lumMod val="75000"/>
                  </a:schemeClr>
                </a:solidFill>
              </a:rPr>
              <a:t>. </a:t>
            </a:r>
          </a:p>
          <a:p>
            <a:pPr algn="just"/>
            <a:r>
              <a:rPr lang="en-US" b="1" dirty="0">
                <a:solidFill>
                  <a:schemeClr val="accent4">
                    <a:lumMod val="75000"/>
                  </a:schemeClr>
                </a:solidFill>
              </a:rPr>
              <a:t>In addition</a:t>
            </a:r>
            <a:r>
              <a:rPr lang="en-US" dirty="0">
                <a:solidFill>
                  <a:schemeClr val="accent4">
                    <a:lumMod val="75000"/>
                  </a:schemeClr>
                </a:solidFill>
              </a:rPr>
              <a:t>, </a:t>
            </a:r>
            <a:r>
              <a:rPr lang="en-US" b="1" dirty="0">
                <a:solidFill>
                  <a:schemeClr val="accent4">
                    <a:lumMod val="75000"/>
                  </a:schemeClr>
                </a:solidFill>
              </a:rPr>
              <a:t>there are general principles of EU law, the case law developed by the European Court </a:t>
            </a:r>
            <a:r>
              <a:rPr lang="en-US" dirty="0">
                <a:solidFill>
                  <a:schemeClr val="accent4">
                    <a:lumMod val="75000"/>
                  </a:schemeClr>
                </a:solidFill>
              </a:rPr>
              <a:t>of Justice and international law.</a:t>
            </a:r>
          </a:p>
        </p:txBody>
      </p:sp>
    </p:spTree>
    <p:extLst>
      <p:ext uri="{BB962C8B-B14F-4D97-AF65-F5344CB8AC3E}">
        <p14:creationId xmlns:p14="http://schemas.microsoft.com/office/powerpoint/2010/main" val="228884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Which acts in your national law remind you on the following ones?</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2004</Words>
  <Application>Microsoft Office PowerPoint</Application>
  <PresentationFormat>Szélesvásznú</PresentationFormat>
  <Paragraphs>166</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 Theme</vt:lpstr>
      <vt:lpstr>NATIONAL UNIVERSITY OF PUBLIC SERVICE</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Public Law of the European Union</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Tanterem</cp:lastModifiedBy>
  <cp:revision>44</cp:revision>
  <dcterms:created xsi:type="dcterms:W3CDTF">2019-02-07T17:10:18Z</dcterms:created>
  <dcterms:modified xsi:type="dcterms:W3CDTF">2019-11-11T10:54:01Z</dcterms:modified>
</cp:coreProperties>
</file>